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8" r:id="rId3"/>
    <p:sldId id="258" r:id="rId4"/>
    <p:sldId id="259" r:id="rId5"/>
    <p:sldId id="261" r:id="rId6"/>
    <p:sldId id="263" r:id="rId7"/>
    <p:sldId id="275" r:id="rId8"/>
    <p:sldId id="264" r:id="rId9"/>
    <p:sldId id="265" r:id="rId10"/>
    <p:sldId id="266" r:id="rId11"/>
    <p:sldId id="267" r:id="rId12"/>
    <p:sldId id="277" r:id="rId13"/>
    <p:sldId id="269" r:id="rId14"/>
    <p:sldId id="276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6834" autoAdjust="0"/>
  </p:normalViewPr>
  <p:slideViewPr>
    <p:cSldViewPr>
      <p:cViewPr varScale="1">
        <p:scale>
          <a:sx n="74" d="100"/>
          <a:sy n="74" d="100"/>
        </p:scale>
        <p:origin x="45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0B87-ACA6-47AF-B261-29D9C67C0139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0641-C70A-4C89-A37E-BE6885728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0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6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61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hyperlink" Target="https://www.youtube.com/watch?v=GooATFiHUyA" TargetMode="External"/><Relationship Id="rId5" Type="http://schemas.openxmlformats.org/officeDocument/2006/relationships/image" Target="../media/image59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67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33.png"/><Relationship Id="rId5" Type="http://schemas.openxmlformats.org/officeDocument/2006/relationships/image" Target="../media/image65.png"/><Relationship Id="rId10" Type="http://schemas.openxmlformats.org/officeDocument/2006/relationships/hyperlink" Target="https://youtu.be/d32hA8sPGP0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github.com/pj002321/Humanoid_war.gi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6.png"/><Relationship Id="rId7" Type="http://schemas.openxmlformats.org/officeDocument/2006/relationships/image" Target="../media/image7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71.png"/><Relationship Id="rId10" Type="http://schemas.openxmlformats.org/officeDocument/2006/relationships/hyperlink" Target="https://github.com/pj002321/3DGP2_FINAL_ASSIGNMENT.git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github.com/pj002321/ComputerGraphics.git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an-galette-6f8.notion.site/00b8fe0b9ed941c0abae35f56260c656?v=79f6d95a7ecc4f6bbe5fa0cd1a588da7&amp;pvs=4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mailto:t55300354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hyperlink" Target="https://youtu.be/31BfTQHflNc" TargetMode="External"/><Relationship Id="rId5" Type="http://schemas.openxmlformats.org/officeDocument/2006/relationships/image" Target="../media/image28.png"/><Relationship Id="rId10" Type="http://schemas.openxmlformats.org/officeDocument/2006/relationships/hyperlink" Target="https://github.com/kiption/XD.git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"/>
            <a:ext cx="18288000" cy="102613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457429"/>
            <a:ext cx="17517260" cy="8203523"/>
            <a:chOff x="407084" y="1457429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084" y="1457429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93238" cy="847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2600" y="3558835"/>
            <a:ext cx="14679864" cy="378565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서버와 클라이언트간의 소통도 처음에는 쉽지않았지만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작은 단계부터 주고받다 보니 복잡한 정보도 주고 받을 때 어려움이 점차 없어졌습니다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위치 및 회전 동기화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동기화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사운드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컨텐츠 동기화를 하면서 플레이어끼리 서로 정보가 안 맞았던 부분이 너무나도 많았고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많은 시간을 붙잡아도 싱크가 맞지 않을 때는 문제가 서버코드인지 클라이언트 내부에서 발생한 오류인지 알기 쉽지않아서 서로 코드를 살펴보면서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부터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까지 문제가 될 만한 부분들을 많은 소통을 통해 해결했습니다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느낀 점은 서버에 문제가 생겨도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“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서버에 잘못이 있겠지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”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생각이 그치는 것이 아닌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서로의 의심되는 점은 없는지 머리를 맞대고 찾아보는 것이 문제를 해결해 나아가는데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가장 빠르다고 느꼈습니다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2114" y="1015810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241" y="1671679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40382"/>
              </p:ext>
            </p:extLst>
          </p:nvPr>
        </p:nvGraphicFramePr>
        <p:xfrm>
          <a:off x="8479606" y="2628900"/>
          <a:ext cx="8745009" cy="598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로그인 패킷 송수신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 판단 여부와 충돌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연출 시 서버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https://github.com/kiption/Network_Game_Programming.git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https://www.youtube.com/watch?v=GooATFiHUyA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3358" y="7502776"/>
            <a:ext cx="490884" cy="4174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465" y="8047981"/>
            <a:ext cx="684670" cy="48971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4759" y="1015336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0" y="-1"/>
            <a:ext cx="18333713" cy="10502335"/>
            <a:chOff x="-45714" y="-121905"/>
            <a:chExt cx="18422857" cy="14392381"/>
          </a:xfrm>
        </p:grpSpPr>
        <p:pic>
          <p:nvPicPr>
            <p:cNvPr id="1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20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21" name="그룹 1003"/>
          <p:cNvGrpSpPr/>
          <p:nvPr/>
        </p:nvGrpSpPr>
        <p:grpSpPr>
          <a:xfrm>
            <a:off x="177728" y="1618339"/>
            <a:ext cx="17615566" cy="8478161"/>
            <a:chOff x="135242" y="1184728"/>
            <a:chExt cx="17615566" cy="8249561"/>
          </a:xfrm>
        </p:grpSpPr>
        <p:pic>
          <p:nvPicPr>
            <p:cNvPr id="2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42" y="1184728"/>
              <a:ext cx="17615566" cy="8249561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6393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6927" y="2258686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CSLS_LOGIN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7312" y="2938413"/>
            <a:ext cx="5410200" cy="671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// 2.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 데이터파일에 존재하는 지 확인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bool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::string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while (fin &gt;&gt;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"Saved name: 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saved_name.compare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recved_name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== 0)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login_pack.name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확인되었습니다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.“</a:t>
            </a:r>
          </a:p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true;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break;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fin.close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bool approval = true;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if (!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등록 후 다시 시도해주세요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else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입력한 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login_pack.name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은 이미 다른  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플레이어가 사용 중입니다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else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// id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할당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SESSION_EMPTY)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(SESSION_RUNNING);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(login_pack.name);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"Clients[" &lt;&lt;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"]'s Name: "  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&lt;&lt;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break;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MAX_USER - 1 &amp;&amp;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SESSION_RUNNING)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"Max Users Exceeded!"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approval = false;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}// 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 // else end</a:t>
            </a:r>
            <a:endParaRPr lang="ko-KR" altLang="en-US" sz="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5530" y="2925488"/>
            <a:ext cx="51816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LS2C_GAMESTART_PACKET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start_pack.type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LS2C_GAMESTART;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if (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approval &amp;&amp; 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!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else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START_DENY_UNKNOWNNAME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else if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START_DENY_FULL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else if (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…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If (approval &amp;&amp;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break;</a:t>
            </a:r>
            <a:endParaRPr lang="ko-KR" altLang="en-US" sz="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25103" y="2938413"/>
            <a:ext cx="4648200" cy="4927274"/>
            <a:chOff x="525620" y="3137583"/>
            <a:chExt cx="4648200" cy="4927274"/>
          </a:xfrm>
        </p:grpSpPr>
        <p:sp>
          <p:nvSpPr>
            <p:cNvPr id="7" name="TextBox 6"/>
            <p:cNvSpPr txBox="1"/>
            <p:nvPr/>
          </p:nvSpPr>
          <p:spPr>
            <a:xfrm>
              <a:off x="525620" y="3137583"/>
              <a:ext cx="4648200" cy="4154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C2LS_LOGIN_PACKET </a:t>
              </a:r>
              <a:r>
                <a:rPr lang="en-US" altLang="ko-KR" sz="1200" dirty="0" err="1"/>
                <a:t>login_pack</a:t>
              </a:r>
              <a:r>
                <a:rPr lang="en-US" altLang="ko-KR" sz="1200" dirty="0"/>
                <a:t>;</a:t>
              </a:r>
            </a:p>
            <a:p>
              <a:r>
                <a:rPr lang="en-US" altLang="ko-KR" sz="1200" dirty="0"/>
                <a:t>   </a:t>
              </a:r>
              <a:r>
                <a:rPr lang="en-US" altLang="ko-KR" sz="1200" dirty="0" err="1"/>
                <a:t>retval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recv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client_sock</a:t>
              </a:r>
              <a:r>
                <a:rPr lang="en-US" altLang="ko-KR" sz="1200" dirty="0"/>
                <a:t>, (char*) &amp;</a:t>
              </a:r>
              <a:r>
                <a:rPr lang="en-US" altLang="ko-KR" sz="1200" dirty="0" err="1"/>
                <a:t>login_pack</a:t>
              </a:r>
              <a:r>
                <a:rPr lang="en-US" altLang="ko-KR" sz="1200" dirty="0"/>
                <a:t>,      </a:t>
              </a:r>
            </a:p>
            <a:p>
              <a:r>
                <a:rPr lang="en-US" altLang="ko-KR" sz="1200" dirty="0"/>
                <a:t>   </a:t>
              </a:r>
              <a:r>
                <a:rPr lang="en-US" altLang="ko-KR" sz="1200" dirty="0" err="1"/>
                <a:t>sizeof</a:t>
              </a:r>
              <a:r>
                <a:rPr lang="en-US" altLang="ko-KR" sz="1200" dirty="0"/>
                <a:t>(C2LS_LOGIN_PACKET), MSG_WAITALL);</a:t>
              </a:r>
            </a:p>
            <a:p>
              <a:r>
                <a:rPr lang="en-US" altLang="ko-KR" sz="1200" dirty="0"/>
                <a:t>   if (</a:t>
              </a:r>
              <a:r>
                <a:rPr lang="en-US" altLang="ko-KR" sz="1200" dirty="0" err="1"/>
                <a:t>retval</a:t>
              </a:r>
              <a:r>
                <a:rPr lang="en-US" altLang="ko-KR" sz="1200" dirty="0"/>
                <a:t> == SOCKET_ERROR) {</a:t>
              </a:r>
            </a:p>
            <a:p>
              <a:r>
                <a:rPr lang="en-US" altLang="ko-KR" sz="1200" dirty="0"/>
                <a:t>     </a:t>
              </a:r>
              <a:r>
                <a:rPr lang="en-US" altLang="ko-KR" sz="1200" dirty="0" err="1"/>
                <a:t>err_display</a:t>
              </a:r>
              <a:r>
                <a:rPr lang="en-US" altLang="ko-KR" sz="1200" dirty="0"/>
                <a:t>("</a:t>
              </a:r>
              <a:r>
                <a:rPr lang="en-US" altLang="ko-KR" sz="1200" dirty="0" err="1"/>
                <a:t>recv</a:t>
              </a:r>
              <a:r>
                <a:rPr lang="en-US" altLang="ko-KR" sz="1200" dirty="0"/>
                <a:t>()");</a:t>
              </a:r>
            </a:p>
            <a:p>
              <a:r>
                <a:rPr lang="en-US" altLang="ko-KR" sz="1200" dirty="0"/>
                <a:t>     break;</a:t>
              </a:r>
            </a:p>
            <a:p>
              <a:r>
                <a:rPr lang="en-US" altLang="ko-KR" sz="1200" dirty="0"/>
                <a:t>   }</a:t>
              </a:r>
            </a:p>
            <a:p>
              <a:endParaRPr lang="ko-KR" altLang="en-US" sz="1200" dirty="0"/>
            </a:p>
            <a:p>
              <a:r>
                <a:rPr lang="en-US" altLang="ko-KR" sz="1200" dirty="0"/>
                <a:t>   </a:t>
              </a:r>
              <a:r>
                <a:rPr lang="en-US" altLang="ko-KR" sz="1200" b="1" dirty="0" err="1"/>
                <a:t>std</a:t>
              </a:r>
              <a:r>
                <a:rPr lang="en-US" altLang="ko-KR" sz="1200" b="1" dirty="0"/>
                <a:t>::</a:t>
              </a:r>
              <a:r>
                <a:rPr lang="en-US" altLang="ko-KR" sz="1200" b="1" dirty="0" err="1"/>
                <a:t>ifstream</a:t>
              </a:r>
              <a:r>
                <a:rPr lang="en-US" altLang="ko-KR" sz="1200" b="1" dirty="0"/>
                <a:t> fin("userlist.txt");</a:t>
              </a:r>
            </a:p>
            <a:p>
              <a:r>
                <a:rPr lang="en-US" altLang="ko-KR" sz="1200" dirty="0"/>
                <a:t>   if (</a:t>
              </a:r>
              <a:r>
                <a:rPr lang="en-US" altLang="ko-KR" sz="1200" dirty="0" err="1"/>
                <a:t>fin.fail</a:t>
              </a:r>
              <a:r>
                <a:rPr lang="en-US" altLang="ko-KR" sz="1200" dirty="0"/>
                <a:t>()) {</a:t>
              </a:r>
            </a:p>
            <a:p>
              <a:r>
                <a:rPr lang="en-US" altLang="ko-KR" sz="1200" dirty="0"/>
                <a:t>     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cerr</a:t>
              </a:r>
              <a:r>
                <a:rPr lang="en-US" altLang="ko-KR" sz="1200" dirty="0"/>
                <a:t> &lt;&lt;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"userlist.txt </a:t>
              </a:r>
              <a:r>
                <a:rPr lang="ko-KR" altLang="en-US" sz="1200" dirty="0"/>
                <a:t>를 찾을 수 없습니다</a:t>
              </a:r>
              <a:r>
                <a:rPr lang="en-US" altLang="ko-KR" sz="1200" dirty="0"/>
                <a:t>."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&lt;&lt;</a:t>
              </a:r>
              <a:r>
                <a:rPr lang="ko-KR" altLang="en-US" sz="1200" dirty="0"/>
                <a:t> 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endl</a:t>
              </a:r>
              <a:r>
                <a:rPr lang="en-US" altLang="ko-KR" sz="1200" dirty="0"/>
                <a:t>;</a:t>
              </a:r>
            </a:p>
            <a:p>
              <a:r>
                <a:rPr lang="en-US" altLang="ko-KR" sz="1200" dirty="0"/>
                <a:t>     exit(100);</a:t>
              </a:r>
            </a:p>
            <a:p>
              <a:r>
                <a:rPr lang="en-US" altLang="ko-KR" sz="1200" dirty="0"/>
                <a:t>   }</a:t>
              </a:r>
            </a:p>
            <a:p>
              <a:endParaRPr lang="ko-KR" altLang="en-US" sz="1200" dirty="0"/>
            </a:p>
            <a:p>
              <a:r>
                <a:rPr lang="en-US" altLang="ko-KR" sz="1200" dirty="0"/>
                <a:t>   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::string </a:t>
              </a:r>
              <a:r>
                <a:rPr lang="en-US" altLang="ko-KR" sz="1200" dirty="0" err="1"/>
                <a:t>recved_name</a:t>
              </a:r>
              <a:r>
                <a:rPr lang="en-US" altLang="ko-KR" sz="1200" dirty="0"/>
                <a:t> = login_pack.name;</a:t>
              </a:r>
            </a:p>
            <a:p>
              <a:r>
                <a:rPr lang="en-US" altLang="ko-KR" sz="1200" dirty="0"/>
                <a:t>   bool </a:t>
              </a:r>
              <a:r>
                <a:rPr lang="en-US" altLang="ko-KR" sz="1200" dirty="0" err="1"/>
                <a:t>name_already_used</a:t>
              </a:r>
              <a:r>
                <a:rPr lang="en-US" altLang="ko-KR" sz="1200" dirty="0"/>
                <a:t> = false;</a:t>
              </a:r>
            </a:p>
            <a:p>
              <a:r>
                <a:rPr lang="en-US" altLang="ko-KR" sz="1200" dirty="0"/>
                <a:t>   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MAX_USER;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 {</a:t>
              </a:r>
            </a:p>
            <a:p>
              <a:r>
                <a:rPr lang="en-US" altLang="ko-KR" sz="1200" dirty="0"/>
                <a:t>    if (clients[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].</a:t>
              </a:r>
              <a:r>
                <a:rPr lang="en-US" altLang="ko-KR" sz="1200" dirty="0" err="1"/>
                <a:t>getName</a:t>
              </a:r>
              <a:r>
                <a:rPr lang="en-US" altLang="ko-KR" sz="1200" dirty="0"/>
                <a:t>().compare(</a:t>
              </a:r>
              <a:r>
                <a:rPr lang="en-US" altLang="ko-KR" sz="1200" dirty="0" err="1"/>
                <a:t>recved_name</a:t>
              </a:r>
              <a:r>
                <a:rPr lang="en-US" altLang="ko-KR" sz="1200" dirty="0"/>
                <a:t>) == 0) {</a:t>
              </a:r>
            </a:p>
            <a:p>
              <a:r>
                <a:rPr lang="en-US" altLang="ko-KR" sz="1200" b="1" dirty="0"/>
                <a:t>       </a:t>
              </a:r>
              <a:r>
                <a:rPr lang="en-US" altLang="ko-KR" sz="1200" b="1" dirty="0" err="1"/>
                <a:t>name_already_used</a:t>
              </a:r>
              <a:r>
                <a:rPr lang="en-US" altLang="ko-KR" sz="1200" b="1" dirty="0"/>
                <a:t> = true;</a:t>
              </a:r>
            </a:p>
            <a:p>
              <a:r>
                <a:rPr lang="en-US" altLang="ko-KR" sz="1200" dirty="0"/>
                <a:t>       break;</a:t>
              </a:r>
            </a:p>
            <a:p>
              <a:r>
                <a:rPr lang="en-US" altLang="ko-KR" sz="1200" dirty="0"/>
                <a:t>        } // if end</a:t>
              </a:r>
            </a:p>
            <a:p>
              <a:r>
                <a:rPr lang="en-US" altLang="ko-KR" sz="1200" dirty="0"/>
                <a:t>    } // for end</a:t>
              </a:r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8270" y="4090505"/>
              <a:ext cx="215265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로그인 패킷을 받아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유저 정보가 담긴 파일을 엽니다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파일이 없다면 표시를 해주게 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5345" y="7487776"/>
              <a:ext cx="213360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클라이언트로부터 받은 </a:t>
              </a:r>
              <a:r>
                <a:rPr lang="ko-KR" altLang="en-US" sz="1050">
                  <a:latin typeface="HY중고딕" panose="02030600000101010101" pitchFamily="18" charset="-127"/>
                  <a:ea typeface="HY중고딕" panose="02030600000101010101" pitchFamily="18" charset="-127"/>
                </a:rPr>
                <a:t>이름이 이미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접속중인 다른 유저의 이름이 아닌지 확인합니다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2692" y="3170443"/>
              <a:ext cx="4371578" cy="241720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92693" y="5740051"/>
              <a:ext cx="4371578" cy="150280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15" name="구부러진 연결선 14"/>
            <p:cNvCxnSpPr>
              <a:stCxn id="11" idx="3"/>
            </p:cNvCxnSpPr>
            <p:nvPr/>
          </p:nvCxnSpPr>
          <p:spPr>
            <a:xfrm flipV="1">
              <a:off x="4268945" y="7152934"/>
              <a:ext cx="304800" cy="62338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1600306" y="8350058"/>
            <a:ext cx="513682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정보가 데이터파일에 존재하는지 확인합니다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계정이라면 새로 등록을 진행해달라고 클라이언트에 메시지를 띄우기 위해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시작 여부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START_DENEY_UNKNOWNNAME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입력하고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이미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접속해있는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유저라면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17480" y="6071610"/>
            <a:ext cx="4457700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계정이 이미 접속 중 또는 존재하지않는 이름일 때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 상의 유저수가 포화상태일때 각 상태에 맞는 값을 패킷에 담아 클라이언트로 전달하는 과정입니다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20" y="2009085"/>
            <a:ext cx="2869744" cy="444810"/>
          </a:xfrm>
          <a:prstGeom prst="rect">
            <a:avLst/>
          </a:prstGeom>
        </p:spPr>
      </p:pic>
      <p:cxnSp>
        <p:nvCxnSpPr>
          <p:cNvPr id="23" name="구부러진 연결선 22"/>
          <p:cNvCxnSpPr/>
          <p:nvPr/>
        </p:nvCxnSpPr>
        <p:spPr>
          <a:xfrm rot="10800000">
            <a:off x="10982325" y="8572501"/>
            <a:ext cx="615696" cy="2065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8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919"/>
            <a:ext cx="18333713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6713" y="1936755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1990286"/>
            <a:ext cx="2520000" cy="829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3030052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Map 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51" y="3399384"/>
            <a:ext cx="4801715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collisioncheck_Player2Map(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MyVector3D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MAP_X_MIN + MAP_COLLISIONCHECK_RANGE 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&lt; MAP_X_MAX -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MAP_Z_MIN +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MAP_Z_MAX - MAP_COLLISIONCHECK_RANGE)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return;</a:t>
            </a:r>
            <a:endParaRPr lang="ko-KR" altLang="en-US" sz="1000" b="1" dirty="0">
              <a:solidFill>
                <a:schemeClr val="tx2">
                  <a:lumMod val="40000"/>
                  <a:lumOff val="6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MAP_X_MIN)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4432" y="3030052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5848" y="4389280"/>
            <a:ext cx="42856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끝으로부터 너무 멀리 떨어져 있다면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충돌체크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및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후처리를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진행하지않습니다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0306" y="5141525"/>
            <a:ext cx="42912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최대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최소 범위를 넘어가게 되면 넘어가기 전 위치에 머물러있게 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5848" y="5981310"/>
            <a:ext cx="42856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Client[]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전역에 선언되어있기에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Write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할 때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Date Race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막기 위해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Critical Section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보호해야합니다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96868" y="3399384"/>
            <a:ext cx="382873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collisionscheck_Player2ItemBox(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=0 ; I&lt; ITEMBOXNUM 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 !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Intersects(clients[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  500;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sendItemBoxUpdatePacket_toAllClient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(EV_TYPE_REFRESH,5.0f,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EV_TARGET_ITEMBOX, 0,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getHowManyItem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 2)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srand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static_cast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&lt;unsigned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&gt;(SERVER_TIME) *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rand() % 3;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setItemQueue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 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2139" y="4044648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아이템 박스의 변경사항을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2139" y="5113265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아이템박스는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초 후에 초기 상태로 돌아옵니다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474532" y="6427384"/>
            <a:ext cx="33377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플레이어는 갖고있는 아이템이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미만일 때만 새로운 아이템을 획득할 수 있도록 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45" name="구부러진 연결선 44"/>
          <p:cNvCxnSpPr/>
          <p:nvPr/>
        </p:nvCxnSpPr>
        <p:spPr>
          <a:xfrm rot="5400000">
            <a:off x="13252046" y="4238554"/>
            <a:ext cx="1226851" cy="12133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0800000" flipV="1">
            <a:off x="12923780" y="5272379"/>
            <a:ext cx="1548358" cy="826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/>
          <p:nvPr/>
        </p:nvCxnSpPr>
        <p:spPr>
          <a:xfrm rot="5400000">
            <a:off x="14004385" y="6735083"/>
            <a:ext cx="546388" cy="381001"/>
          </a:xfrm>
          <a:prstGeom prst="curvedConnector3">
            <a:avLst>
              <a:gd name="adj1" fmla="val 105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612244" y="6427384"/>
            <a:ext cx="3495278" cy="1220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41020" y="10170201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9" name="구부러진 연결선 8"/>
          <p:cNvCxnSpPr>
            <a:stCxn id="18" idx="1"/>
          </p:cNvCxnSpPr>
          <p:nvPr/>
        </p:nvCxnSpPr>
        <p:spPr>
          <a:xfrm rot="10800000">
            <a:off x="4958306" y="4457700"/>
            <a:ext cx="767542" cy="2239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10800000">
            <a:off x="2664230" y="4764340"/>
            <a:ext cx="3048457" cy="6413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10800000" flipV="1">
            <a:off x="2988163" y="5405654"/>
            <a:ext cx="2722238" cy="292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2815113" y="5413700"/>
            <a:ext cx="2895288" cy="12338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10800000" flipV="1">
            <a:off x="2976808" y="5405654"/>
            <a:ext cx="2742460" cy="21762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/>
          <p:nvPr/>
        </p:nvCxnSpPr>
        <p:spPr>
          <a:xfrm rot="10800000">
            <a:off x="3810000" y="6118792"/>
            <a:ext cx="1892992" cy="282933"/>
          </a:xfrm>
          <a:prstGeom prst="curved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7200" y="14859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1990286"/>
            <a:ext cx="2520000" cy="8291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29125" y="2923202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Missile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7422" y="2955656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Bomb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025" y="3306618"/>
            <a:ext cx="5638800" cy="5586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collisioncheck_Player2Missile(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MissileNum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(!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getObjOwner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rm_missile_packet.id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rm_missile_packet.objtype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OBJ_TYPE_MISSILE;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if (clients[j].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clients[j].</a:t>
            </a:r>
            <a:r>
              <a:rPr lang="en-US" altLang="ko-KR" sz="1050" b="1" dirty="0" err="1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} // for end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(EV_TYPE_HIT, HIT_MISSILE_DURATION, EV_TARGET_CLIENTS,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0,client_id, 0, 0);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 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79443" y="3321390"/>
            <a:ext cx="4237159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collisioncheck_Player2Bomb(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(int i = 0; i &lt; BombNum; i++) {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(!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  <a:endParaRPr lang="ko-KR" altLang="en-US" sz="100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rm_bomb_packet.id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rm_bomb_packet.objtype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OBJ_TYPE_BOMB;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if (clients[j].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clients[j].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} // for end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(EV_TYPE_HIT_BOMB, HIT_BOMB_DURATION,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EV_TARGET_CLIENTS,0,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3415212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자신이 생성한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5776" y="4573416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제어권과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피격되었을 때 미사일을 삭제하며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 제거 패킷을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16" name="구부러진 연결선 15"/>
          <p:cNvCxnSpPr>
            <a:stCxn id="35" idx="1"/>
          </p:cNvCxnSpPr>
          <p:nvPr/>
        </p:nvCxnSpPr>
        <p:spPr>
          <a:xfrm rot="10800000" flipV="1">
            <a:off x="4757578" y="3830711"/>
            <a:ext cx="1719423" cy="277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34504" y="3961509"/>
            <a:ext cx="3823073" cy="554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4504" y="4762926"/>
            <a:ext cx="5316653" cy="358097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rot="10800000" flipV="1">
            <a:off x="6251158" y="5402734"/>
            <a:ext cx="1910253" cy="1112365"/>
          </a:xfrm>
          <a:prstGeom prst="curvedConnector3">
            <a:avLst>
              <a:gd name="adj1" fmla="val 195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308033" y="3321390"/>
            <a:ext cx="33312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지뢰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308032" y="4108036"/>
            <a:ext cx="333126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미사일과 같은 방식으로 사용 여부에 따라 지뢰 제거 패킷을 보내고 모든 클라이언트에게 전달합니다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39847" y="4573416"/>
            <a:ext cx="3805999" cy="32370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4" name="구부러진 연결선 53"/>
          <p:cNvCxnSpPr/>
          <p:nvPr/>
        </p:nvCxnSpPr>
        <p:spPr>
          <a:xfrm rot="10800000" flipV="1">
            <a:off x="14045847" y="4846700"/>
            <a:ext cx="2066183" cy="12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231309" y="3921713"/>
            <a:ext cx="3823073" cy="41925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 rot="10800000" flipV="1">
            <a:off x="13411200" y="3552585"/>
            <a:ext cx="896832" cy="369128"/>
          </a:xfrm>
          <a:prstGeom prst="curvedConnector3">
            <a:avLst>
              <a:gd name="adj1" fmla="val 97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5817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4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2784029"/>
            <a:ext cx="6518845" cy="6403030"/>
            <a:chOff x="969238" y="2709342"/>
            <a:chExt cx="6518845" cy="64777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709342"/>
              <a:ext cx="6518845" cy="6477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5904"/>
              </p:ext>
            </p:extLst>
          </p:nvPr>
        </p:nvGraphicFramePr>
        <p:xfrm>
          <a:off x="8000900" y="2691976"/>
          <a:ext cx="8745009" cy="584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https://github.com/pj002321/Humanoid_war.git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https://youtu.be/d32hA8sPGP0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0140" y="8008657"/>
            <a:ext cx="684670" cy="4897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2489" y="7429610"/>
            <a:ext cx="539972" cy="45919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5671" y="1013085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289" y="1641203"/>
            <a:ext cx="2231331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795902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8286" y="3356876"/>
            <a:ext cx="6964938" cy="4272914"/>
            <a:chOff x="908286" y="3356876"/>
            <a:chExt cx="6964938" cy="42729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286" y="3356876"/>
              <a:ext cx="6964938" cy="4272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7076" y="5757715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060117"/>
              </p:ext>
            </p:extLst>
          </p:nvPr>
        </p:nvGraphicFramePr>
        <p:xfrm>
          <a:off x="8368379" y="3445325"/>
          <a:ext cx="8745009" cy="4096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활용한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1014485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106667"/>
            <a:ext cx="18331428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2703" y="5539012"/>
            <a:ext cx="8107450" cy="35714"/>
            <a:chOff x="5152703" y="553901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152703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747" y="1880905"/>
            <a:ext cx="6965269" cy="385352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96600" y="1867490"/>
            <a:ext cx="5472169" cy="3853524"/>
            <a:chOff x="10516910" y="1880905"/>
            <a:chExt cx="5472169" cy="3853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6910" y="1880905"/>
              <a:ext cx="54721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35904"/>
              </p:ext>
            </p:extLst>
          </p:nvPr>
        </p:nvGraphicFramePr>
        <p:xfrm>
          <a:off x="968909" y="5886811"/>
          <a:ext cx="7240943" cy="3447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45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환경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9"/>
                        </a:rPr>
                        <a:t>https://github.com/pj002321/ComputerGraphics.git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33319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84220"/>
              </p:ext>
            </p:extLst>
          </p:nvPr>
        </p:nvGraphicFramePr>
        <p:xfrm>
          <a:off x="9910301" y="6030109"/>
          <a:ext cx="7240943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환경매핑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36838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10"/>
                        </a:rPr>
                        <a:t>https://github.com/pj002321/3DGP2_FINAL_ASSIGNMENT.git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25503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3071" y="8552980"/>
            <a:ext cx="539972" cy="45919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6152114" y="1014749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17</a:t>
            </a:fld>
            <a:endParaRPr lang="en-US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8817403"/>
            <a:ext cx="539972" cy="4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38100"/>
            <a:ext cx="18333714" cy="10499048"/>
            <a:chOff x="-45714" y="249605"/>
            <a:chExt cx="18422857" cy="1402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49605"/>
              <a:ext cx="18422857" cy="1402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87486"/>
              </p:ext>
            </p:extLst>
          </p:nvPr>
        </p:nvGraphicFramePr>
        <p:xfrm>
          <a:off x="4260844" y="4890684"/>
          <a:ext cx="9200429" cy="396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 과목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평균 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4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내용</a:t>
                      </a:r>
                      <a:endParaRPr lang="en-US" altLang="ko-KR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(Notion)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8"/>
                        </a:rPr>
                        <a:t>https://fan-galette-6f8.notion.site/00b8fe0b9ed941c0abae35f56260c656?v=79f6d95a7ecc4f6bbe5fa0cd1a588da7&amp;pvs=4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796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/>
          <p:cNvPicPr>
            <a:picLocks noChangeAspect="1"/>
          </p:cNvPicPr>
          <p:nvPr/>
        </p:nvPicPr>
        <p:blipFill rotWithShape="1">
          <a:blip r:embed="rId2" cstate="print"/>
          <a:srcRect l="404" t="554" r="1179" b="950"/>
          <a:stretch/>
        </p:blipFill>
        <p:spPr>
          <a:xfrm>
            <a:off x="0" y="-31569"/>
            <a:ext cx="18288000" cy="10800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3341" y="4586414"/>
            <a:ext cx="10915350" cy="45719"/>
            <a:chOff x="6933324" y="7508372"/>
            <a:chExt cx="10789122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933324" y="7508372"/>
              <a:ext cx="10789122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941" y="3710583"/>
            <a:ext cx="1622519" cy="10546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000" y="2025279"/>
            <a:ext cx="10516476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     </a:t>
            </a:r>
            <a:r>
              <a:rPr lang="ko-KR" altLang="en-US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름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ko-KR" altLang="en-US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허재성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E - Mail    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  <a:hlinkClick r:id="rId7"/>
              </a:rPr>
              <a:t>t55300354@gmail.com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지원 분야    클라이언트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게임 개발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34763" y="5017610"/>
            <a:ext cx="127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형상관리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4632" y="4985104"/>
            <a:ext cx="1384955" cy="1938992"/>
            <a:chOff x="7835245" y="7548594"/>
            <a:chExt cx="1384955" cy="1938992"/>
          </a:xfrm>
        </p:grpSpPr>
        <p:sp>
          <p:nvSpPr>
            <p:cNvPr id="22" name="TextBox 21"/>
            <p:cNvSpPr txBox="1"/>
            <p:nvPr/>
          </p:nvSpPr>
          <p:spPr>
            <a:xfrm>
              <a:off x="7835246" y="7548594"/>
              <a:ext cx="1137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+mj-lt"/>
                  <a:ea typeface="HY중고딕" panose="02030600000101010101" pitchFamily="18" charset="-127"/>
                </a:rPr>
                <a:t>언어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35245" y="7917926"/>
              <a:ext cx="13849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C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C++11</a:t>
              </a:r>
            </a:p>
            <a:p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-   C#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Python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902509" y="5017610"/>
            <a:ext cx="1895584" cy="1950659"/>
            <a:chOff x="3450286" y="5672072"/>
            <a:chExt cx="1895584" cy="1950659"/>
          </a:xfrm>
        </p:grpSpPr>
        <p:sp>
          <p:nvSpPr>
            <p:cNvPr id="23" name="TextBox 22"/>
            <p:cNvSpPr txBox="1"/>
            <p:nvPr/>
          </p:nvSpPr>
          <p:spPr>
            <a:xfrm>
              <a:off x="3463349" y="5672072"/>
              <a:ext cx="1566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+mj-lt"/>
                  <a:ea typeface="HY중고딕" panose="02030600000101010101" pitchFamily="18" charset="-127"/>
                </a:rPr>
                <a:t>개발 도구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50286" y="6053071"/>
              <a:ext cx="189558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DirectX 12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Unity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Unreal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OpenGL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655243" y="5386942"/>
            <a:ext cx="156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err="1">
                <a:latin typeface="+mj-lt"/>
                <a:ea typeface="HY중고딕" panose="02030600000101010101" pitchFamily="18" charset="-127"/>
              </a:rPr>
              <a:t>Git</a:t>
            </a:r>
            <a:endParaRPr lang="en-US" altLang="ko-KR" sz="2000" dirty="0">
              <a:latin typeface="+mj-lt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0287000"/>
            <a:chOff x="155475" y="-861155"/>
            <a:chExt cx="18657162" cy="11712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35" t="526" r="435" b="526"/>
            <a:stretch/>
          </p:blipFill>
          <p:spPr>
            <a:xfrm>
              <a:off x="155475" y="-861155"/>
              <a:ext cx="18657162" cy="11712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386158" cy="10287000"/>
            <a:chOff x="0" y="0"/>
            <a:chExt cx="350476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0476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210" y="325440"/>
            <a:ext cx="3126348" cy="18510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2794" y="1658413"/>
            <a:ext cx="3391198" cy="10680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6883" y="1265061"/>
            <a:ext cx="1978460" cy="2229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822" y="1545510"/>
            <a:ext cx="3660833" cy="21178"/>
            <a:chOff x="6147822" y="1545510"/>
            <a:chExt cx="3660833" cy="21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4502" y="3796490"/>
            <a:ext cx="2204651" cy="2201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7822" y="4057891"/>
            <a:ext cx="3660833" cy="21178"/>
            <a:chOff x="6147822" y="4057891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2640" y="2407316"/>
            <a:ext cx="1718755" cy="13597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8802" y="4958935"/>
            <a:ext cx="2347622" cy="5603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35773" y="6595832"/>
            <a:ext cx="3716074" cy="11118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33071" y="6186966"/>
            <a:ext cx="2204650" cy="2212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36394" y="6455986"/>
            <a:ext cx="3660833" cy="21178"/>
            <a:chOff x="6136394" y="6455986"/>
            <a:chExt cx="3660833" cy="211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6394" y="6455986"/>
              <a:ext cx="3660833" cy="21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02316" y="1284109"/>
            <a:ext cx="2204651" cy="22013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3694" y="1545510"/>
            <a:ext cx="3660833" cy="21178"/>
            <a:chOff x="11203694" y="1545510"/>
            <a:chExt cx="3660833" cy="211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09936" y="3792667"/>
            <a:ext cx="2240841" cy="22127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03694" y="4057891"/>
            <a:ext cx="3660833" cy="21178"/>
            <a:chOff x="11203694" y="4057891"/>
            <a:chExt cx="3660833" cy="211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8621" y="4963935"/>
            <a:ext cx="2422708" cy="6625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21068" y="2418735"/>
            <a:ext cx="1739508" cy="605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77085" y="1724877"/>
            <a:ext cx="1817302" cy="9364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43079" y="4197336"/>
            <a:ext cx="4489264" cy="10680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10029" y="4172554"/>
            <a:ext cx="4480217" cy="105852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92021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3</a:t>
            </a:fld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55385"/>
              </p:ext>
            </p:extLst>
          </p:nvPr>
        </p:nvGraphicFramePr>
        <p:xfrm>
          <a:off x="7603519" y="2411998"/>
          <a:ext cx="9618152" cy="713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5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hub,IOCP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시간내에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https://github.com/kiption/XD.git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https://youtu.be/31BfTQHflNc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327" y="8936250"/>
            <a:ext cx="753137" cy="5386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212" y="8253894"/>
            <a:ext cx="653366" cy="55563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098" y="1485900"/>
            <a:ext cx="17517260" cy="8203523"/>
            <a:chOff x="655668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668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9202" y="5670292"/>
            <a:ext cx="1925571" cy="829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4600" y="5673210"/>
            <a:ext cx="1768143" cy="82919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697299" y="7975817"/>
            <a:ext cx="4123101" cy="901483"/>
            <a:chOff x="3042644" y="6739045"/>
            <a:chExt cx="11549527" cy="246550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390815" y="6739045"/>
              <a:ext cx="2966100" cy="863228"/>
              <a:chOff x="7390815" y="6739045"/>
              <a:chExt cx="2966100" cy="86322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390815" y="6739045"/>
                <a:ext cx="2966100" cy="863228"/>
                <a:chOff x="7390815" y="6739045"/>
                <a:chExt cx="2966100" cy="86322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6739045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03319" y="6787897"/>
                <a:ext cx="3661878" cy="8509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042644" y="8341321"/>
              <a:ext cx="2966100" cy="863228"/>
              <a:chOff x="3042644" y="8341321"/>
              <a:chExt cx="2966100" cy="86322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042644" y="8341321"/>
                <a:ext cx="2966100" cy="863228"/>
                <a:chOff x="3042644" y="8341321"/>
                <a:chExt cx="2966100" cy="86322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042644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86814" y="8399700"/>
                <a:ext cx="3066688" cy="8985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390815" y="8341321"/>
              <a:ext cx="2966100" cy="863228"/>
              <a:chOff x="7390815" y="8341321"/>
              <a:chExt cx="2966100" cy="86322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390815" y="8341321"/>
                <a:ext cx="2966100" cy="863228"/>
                <a:chOff x="7390815" y="8341321"/>
                <a:chExt cx="2966100" cy="86322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67366" y="8390176"/>
                <a:ext cx="2922888" cy="85096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626071" y="8341321"/>
              <a:ext cx="2966100" cy="863228"/>
              <a:chOff x="11626071" y="8341321"/>
              <a:chExt cx="2966100" cy="86322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626071" y="8341321"/>
                <a:ext cx="2966100" cy="863228"/>
                <a:chOff x="11626071" y="8341321"/>
                <a:chExt cx="2966100" cy="86322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626071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67848" y="8399700"/>
                <a:ext cx="2975802" cy="89858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494514" y="7918225"/>
              <a:ext cx="4410531" cy="107143"/>
              <a:chOff x="4494514" y="7918225"/>
              <a:chExt cx="4410531" cy="10714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200000">
                <a:off x="4494514" y="7918225"/>
                <a:ext cx="4410531" cy="10714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504341" y="7918225"/>
              <a:ext cx="739048" cy="107143"/>
              <a:chOff x="8504341" y="7918225"/>
              <a:chExt cx="739048" cy="10714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8504341" y="7918225"/>
                <a:ext cx="739048" cy="10714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410486" y="8719363"/>
              <a:ext cx="1215585" cy="107143"/>
              <a:chOff x="10410486" y="8719363"/>
              <a:chExt cx="1215585" cy="10714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10486" y="8719363"/>
                <a:ext cx="1215585" cy="10714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042922" y="6903423"/>
              <a:ext cx="1836473" cy="534471"/>
              <a:chOff x="11042922" y="6903423"/>
              <a:chExt cx="1836473" cy="53447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1042922" y="6903423"/>
                <a:ext cx="1836473" cy="534471"/>
                <a:chOff x="11042922" y="6903423"/>
                <a:chExt cx="1836473" cy="53447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042922" y="6903423"/>
                  <a:ext cx="1836473" cy="534471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88850" y="6930871"/>
                <a:ext cx="2144849" cy="52709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356915" y="7117088"/>
              <a:ext cx="686007" cy="107143"/>
              <a:chOff x="10356915" y="7117088"/>
              <a:chExt cx="686007" cy="10714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10356915" y="7117088"/>
                <a:ext cx="686007" cy="107143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1167107" y="6432731"/>
            <a:ext cx="3655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루트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시그니처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정보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쉐이더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조명 등 해당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렌더링 되는 객체들을 관리한다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구성은 오프닝 장면과 인 게임 장면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가지로 구성된다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각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마다 해당되는 객체들의 상호작용과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Animate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수행하게 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19269" y="7143636"/>
            <a:ext cx="1193563" cy="1076149"/>
            <a:chOff x="4815181" y="2733399"/>
            <a:chExt cx="1376213" cy="12002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15181" y="2733399"/>
              <a:ext cx="1357335" cy="395027"/>
              <a:chOff x="3612886" y="4279629"/>
              <a:chExt cx="2966100" cy="86322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612886" y="4279629"/>
                <a:ext cx="2966100" cy="863228"/>
                <a:chOff x="3612886" y="4279629"/>
                <a:chExt cx="2966100" cy="86322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612886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66577" y="4318954"/>
                <a:ext cx="2798544" cy="9176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5181" y="3533127"/>
              <a:ext cx="1376213" cy="400522"/>
              <a:chOff x="11260173" y="4279629"/>
              <a:chExt cx="2966100" cy="86322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260173" y="4279629"/>
                <a:ext cx="2966100" cy="863228"/>
                <a:chOff x="11260173" y="4279629"/>
                <a:chExt cx="2966100" cy="86322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260173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319849" y="4323396"/>
                <a:ext cx="2933839" cy="917600"/>
              </a:xfrm>
              <a:prstGeom prst="rect">
                <a:avLst/>
              </a:prstGeom>
            </p:spPr>
          </p:pic>
        </p:grpSp>
        <p:cxnSp>
          <p:nvCxnSpPr>
            <p:cNvPr id="5" name="직선 화살표 연결선 4"/>
            <p:cNvCxnSpPr/>
            <p:nvPr/>
          </p:nvCxnSpPr>
          <p:spPr>
            <a:xfrm>
              <a:off x="5493847" y="3178445"/>
              <a:ext cx="1" cy="316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6489188" y="6342728"/>
            <a:ext cx="42361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객체들을 이루는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다루고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노말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색상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등의 정보 포함여부를 고려하여 작성된다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Bin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파일을 불러오며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객체의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읽고 쓰는 과정을 거친다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pic>
        <p:nvPicPr>
          <p:cNvPr id="60" name="Object 1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48457" y="5660510"/>
            <a:ext cx="2034143" cy="829190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1278391" y="6223633"/>
            <a:ext cx="57721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정보를 바탕으로 렌더링 할 객체의 상태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속성 등을 다룬다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Texture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사용할 경우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dds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파일을 읽어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리소스를 생성하여 루트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시그니처에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바인딩하고 재질 정보를 상수 버퍼에 저장한다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Animation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사용하는 객체일 경우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가지고 있는 컨트롤러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트랙을 정의해준다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440672" y="8033033"/>
            <a:ext cx="121920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Object</a:t>
            </a:r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5266819" y="8351395"/>
            <a:ext cx="154346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Animation   </a:t>
            </a:r>
          </a:p>
          <a:p>
            <a:pPr algn="ctr"/>
            <a:r>
              <a:rPr lang="en-US" altLang="ko-KR" sz="1200" dirty="0"/>
              <a:t>Material   </a:t>
            </a:r>
          </a:p>
          <a:p>
            <a:pPr algn="ctr"/>
            <a:r>
              <a:rPr lang="en-US" altLang="ko-KR" sz="1200" dirty="0"/>
              <a:t>Texture</a:t>
            </a:r>
          </a:p>
        </p:txBody>
      </p:sp>
      <p:pic>
        <p:nvPicPr>
          <p:cNvPr id="88" name="Object 1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41440" y="2093654"/>
            <a:ext cx="2366190" cy="829190"/>
          </a:xfrm>
          <a:prstGeom prst="rect">
            <a:avLst/>
          </a:prstGeom>
        </p:spPr>
      </p:pic>
      <p:pic>
        <p:nvPicPr>
          <p:cNvPr id="89" name="Object 1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59880" y="2082081"/>
            <a:ext cx="4041591" cy="829190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2438130" y="2810050"/>
            <a:ext cx="61564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디바이스를 생성하고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메모리 할당과 초기화 과정을 거쳐 해당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빌드 될 객체들을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로드한다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생성되고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해당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사용하는 리소스들을 생성한다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게임 시간에 따른 충돌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상태변화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등을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Animate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함수로 묶어서 동작이 수행됨으로써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변화되는 부분들을 매 프레임 마다 화면에 렌더링한다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871032" y="2779371"/>
            <a:ext cx="6673767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장치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명령 큐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명령 리스트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스왑체인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등 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기본자원들을 생성하고 게임 세상에 필요한 객체들을 빌드한다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키보드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마우스 입력 처리를 담당하고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게임시간에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대한 프레임을 관리한다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388968" y="2665912"/>
            <a:ext cx="6267613" cy="2325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8871032" y="2652437"/>
            <a:ext cx="6830074" cy="233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167108" y="6273894"/>
            <a:ext cx="4915550" cy="2815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6415900" y="6261193"/>
            <a:ext cx="4689860" cy="282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11261521" y="6249204"/>
            <a:ext cx="5834763" cy="284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  <p:sp>
        <p:nvSpPr>
          <p:cNvPr id="67" name="슬라이드 번호 개체 틀 4"/>
          <p:cNvSpPr txBox="1">
            <a:spLocks/>
          </p:cNvSpPr>
          <p:nvPr/>
        </p:nvSpPr>
        <p:spPr>
          <a:xfrm>
            <a:off x="16132236" y="99987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400" y="1772352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679" y="2988166"/>
            <a:ext cx="7764521" cy="440120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float4 Lighting(float3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bool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[MAX_LIGHTS])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float3(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gvCameraPosition.x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gvCameraPosition.y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gvCameraPosition.z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normalize(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-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float4(0.0f, 0.0f, 0.0f, 1.0f);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[unroll]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 (int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MAX_LIGHTS;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++)   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m_bEnable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  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1.0f;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#ifdef _WITH_PCF_FILTERING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Compute3x3ShadowFactor(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#else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].w).r;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endif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== DIRECTIONAL_LIGHT)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DirectionalLight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(I,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}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== POINT_LIGHT)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PointLight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}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== SPOT_LIGHT)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SpotLight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}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m_cAmbient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gMaterial.m_cAmbient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     } // if end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}  // for end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gcGlobalAmbientLight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gMaterial.m_cAmbient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cColor.a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gMaterial.m_cDiffuse.a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return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6239" y="2618834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2533" y="7536629"/>
            <a:ext cx="776666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Directional Light, Point Light, </a:t>
            </a:r>
            <a:r>
              <a:rPr lang="en-US" altLang="ko-KR" sz="1600" dirty="0" err="1"/>
              <a:t>SpotLight</a:t>
            </a:r>
            <a:r>
              <a:rPr lang="en-US" altLang="ko-KR" sz="1600" dirty="0"/>
              <a:t> 3</a:t>
            </a:r>
            <a:r>
              <a:rPr lang="ko-KR" altLang="en-US" sz="1600" dirty="0"/>
              <a:t>가지 조명</a:t>
            </a:r>
            <a:r>
              <a:rPr lang="en-US" altLang="ko-KR" sz="1600" dirty="0"/>
              <a:t>, </a:t>
            </a:r>
            <a:r>
              <a:rPr lang="ko-KR" altLang="en-US" sz="1600" dirty="0"/>
              <a:t>그림자</a:t>
            </a:r>
            <a:r>
              <a:rPr lang="en-US" altLang="ko-KR" sz="1600" dirty="0"/>
              <a:t>, </a:t>
            </a:r>
            <a:r>
              <a:rPr lang="ko-KR" altLang="en-US" sz="1600" dirty="0"/>
              <a:t>재질을 고려하여 </a:t>
            </a:r>
            <a:r>
              <a:rPr lang="en-US" altLang="ko-KR" sz="1600" dirty="0"/>
              <a:t>3D </a:t>
            </a:r>
            <a:r>
              <a:rPr lang="ko-KR" altLang="en-US" sz="1600" dirty="0"/>
              <a:t>공간상 지점에 대한 조명을 계산하는 </a:t>
            </a:r>
            <a:r>
              <a:rPr lang="en-US" altLang="ko-KR" sz="1600" dirty="0"/>
              <a:t>HLSL</a:t>
            </a:r>
            <a:r>
              <a:rPr lang="ko-KR" altLang="en-US" sz="1600" dirty="0"/>
              <a:t> 코드입니다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조명의 종류에 따라 루프를 돌며</a:t>
            </a:r>
            <a:r>
              <a:rPr lang="en-US" altLang="ko-KR" sz="1600" dirty="0"/>
              <a:t>, </a:t>
            </a:r>
            <a:r>
              <a:rPr lang="ko-KR" altLang="en-US" sz="1600" dirty="0"/>
              <a:t>그림자가 </a:t>
            </a:r>
            <a:r>
              <a:rPr lang="ko-KR" altLang="en-US" sz="1600" dirty="0" err="1"/>
              <a:t>렌더링되는</a:t>
            </a:r>
            <a:r>
              <a:rPr lang="ko-KR" altLang="en-US" sz="1600" dirty="0"/>
              <a:t> 지점을 </a:t>
            </a:r>
            <a:r>
              <a:rPr lang="ko-KR" altLang="en-US" sz="1600" dirty="0" err="1"/>
              <a:t>샘플링한</a:t>
            </a:r>
            <a:r>
              <a:rPr lang="ko-KR" altLang="en-US" sz="1600" dirty="0"/>
              <a:t> 값을  </a:t>
            </a:r>
            <a:r>
              <a:rPr lang="en-US" altLang="ko-KR" sz="1600" dirty="0" err="1"/>
              <a:t>fShadowFactor</a:t>
            </a:r>
            <a:r>
              <a:rPr lang="en-US" altLang="ko-KR" sz="1600" dirty="0"/>
              <a:t> </a:t>
            </a:r>
            <a:r>
              <a:rPr lang="ko-KR" altLang="en-US" sz="1600" dirty="0"/>
              <a:t>에 넣어 해당 조명 함수에 반영해줍니다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다음으로 재질의 정보를 반영하여 최종 색상을 출력하도록 합니다</a:t>
            </a:r>
            <a:r>
              <a:rPr lang="en-US" altLang="ko-KR" sz="1600" dirty="0"/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07301" y="2980597"/>
            <a:ext cx="7974915" cy="378565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Texture2D&lt;float&gt;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[MAX_DEPTH_TEXTURES] : register(t18);</a:t>
            </a:r>
          </a:p>
          <a:p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SamplerComparisonState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register(s2);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float Compute3x3ShadowFactor(float2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float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float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0.0f),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0.0f),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float2(0.0f, -DELTA_Y),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float2(0.0f, +DELTA_Y),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- DELTA_Y),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+ DELTA_Y),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- DELTA_Y),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+ DELTA_Y),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return(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/ 9.0f);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0" y="2611265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ShadowFactor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107300" y="6973872"/>
            <a:ext cx="79749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PCF(Percentage closer Filtering) </a:t>
            </a:r>
            <a:r>
              <a:rPr lang="ko-KR" altLang="en-US" sz="1600" dirty="0"/>
              <a:t>기법에</a:t>
            </a:r>
            <a:r>
              <a:rPr lang="en-US" altLang="ko-KR" sz="1600" dirty="0"/>
              <a:t> </a:t>
            </a:r>
            <a:r>
              <a:rPr lang="ko-KR" altLang="en-US" sz="1600" dirty="0"/>
              <a:t>대한 </a:t>
            </a:r>
            <a:r>
              <a:rPr lang="en-US" altLang="ko-KR" sz="1600" dirty="0"/>
              <a:t>HLSL </a:t>
            </a:r>
            <a:r>
              <a:rPr lang="ko-KR" altLang="en-US" sz="1600" dirty="0"/>
              <a:t>코드 내용입니다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어떤 </a:t>
            </a:r>
            <a:r>
              <a:rPr lang="en-US" altLang="ko-KR" sz="1600" dirty="0"/>
              <a:t>UV </a:t>
            </a:r>
            <a:r>
              <a:rPr lang="ko-KR" altLang="en-US" sz="1600" dirty="0"/>
              <a:t>지점에 대해</a:t>
            </a:r>
            <a:r>
              <a:rPr lang="en-US" altLang="ko-KR" sz="1600" dirty="0"/>
              <a:t> DELTA_X, DELTA_Y</a:t>
            </a:r>
            <a:r>
              <a:rPr lang="ko-KR" altLang="en-US" sz="1600" dirty="0"/>
              <a:t>를 이용하여</a:t>
            </a:r>
            <a:r>
              <a:rPr lang="en-US" altLang="ko-KR" sz="1600" dirty="0"/>
              <a:t>, </a:t>
            </a:r>
            <a:r>
              <a:rPr lang="ko-KR" altLang="en-US" sz="1600" dirty="0"/>
              <a:t>여러 샘플을 채취하고 결과를 </a:t>
            </a:r>
            <a:r>
              <a:rPr lang="ko-KR" altLang="en-US" sz="1600" dirty="0" err="1"/>
              <a:t>평균화하여</a:t>
            </a:r>
            <a:r>
              <a:rPr lang="ko-KR" altLang="en-US" sz="1600" dirty="0"/>
              <a:t> 해당 </a:t>
            </a:r>
            <a:r>
              <a:rPr lang="ko-KR" altLang="en-US" sz="1600" dirty="0" err="1"/>
              <a:t>텍셀의</a:t>
            </a:r>
            <a:r>
              <a:rPr lang="ko-KR" altLang="en-US" sz="1600" dirty="0"/>
              <a:t> 그림자를 결정함으로써 가장자리를 부드럽게 만들어 줍니다</a:t>
            </a:r>
            <a:r>
              <a:rPr lang="en-US" altLang="ko-KR" sz="1600" dirty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7907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73595" y="3086100"/>
            <a:ext cx="7010399" cy="116955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VS_TEXTURED_OUTPUT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VSSpriteAnimation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(VS_TEXTURED_INPUT input)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VS_TEXTURED_OUTPUT output;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gmtxWorld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(float3(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(float3x3)(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gspriteMaterial.gmtxTexture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return(output);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3001" y="3086100"/>
            <a:ext cx="7598199" cy="445506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PS_DEPTH_OUTPUT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PSDepthWriteShader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(VS_LIGHTING_OUTPUT input)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PS_DEPTH_OUTPUT output;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output.fzPosition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input.position.z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output.fDepth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input.position.z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return(output);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PSShadowMapShadow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(VS_SHADOW_MAP_OUTPUT input) : SV_TARGET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float4(0.0f, 0.0f, 0.0f, 1.0f);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cNormalColor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float4(0.0f, 0.0f, 0.0f, 1.0f);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gnTexturesMask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 MATERIAL_ALBEDO_MAP)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gtxtAlbedoTexture.Sample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gssWrap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else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gMaterial.m_cDiffuse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gnTexturesMask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 MATERIAL_NORMAL_MAP)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cNormalColor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gtxtNormalTexture.Sample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gssWrap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gnTexturesMask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 MATERIAL_NORMAL_MAP) 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float3x3 TBN = float3x3(normalize(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input.tangentW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input.bitangentW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float3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cNormalColor.rgb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* 2.0f - 1.0f);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TBN));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 // if end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float4 Illumination = Lighting(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true,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return (lerp(Illumination,cColor,0.5));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2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7996" y="2705602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SpriteAnimation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301014" y="2716768"/>
            <a:ext cx="4091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PixelShader</a:t>
            </a:r>
            <a:r>
              <a:rPr lang="en-US" altLang="ko-KR" dirty="0"/>
              <a:t>) </a:t>
            </a:r>
            <a:r>
              <a:rPr lang="en-US" altLang="ko-KR" dirty="0" err="1"/>
              <a:t>ShadowMap</a:t>
            </a:r>
            <a:r>
              <a:rPr lang="en-US" altLang="ko-KR" dirty="0"/>
              <a:t> / </a:t>
            </a:r>
            <a:r>
              <a:rPr lang="en-US" altLang="ko-KR" dirty="0" err="1"/>
              <a:t>DepthWrite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53077" y="6506176"/>
            <a:ext cx="7321014" cy="193899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VS_SKYBOX_CUBEMAP_OUTPUT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VSSkyBox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(VS_SKYBOX_CUBEMAP_INPUT input)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VS_SKYBOX_CUBEMAP_OUTPUT output;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return(output);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float4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PSSkyBox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(VS_SKYBOX_CUBEMAP_OUTPUT input) : SV_TARGET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float4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gtxtSkyCubeTexture.Sample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gssClamp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return(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3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87996" y="6136844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SkyBox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73595" y="5546118"/>
            <a:ext cx="70190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정점을 </a:t>
            </a:r>
            <a:r>
              <a:rPr lang="en-US" altLang="ko-KR" sz="1200" dirty="0"/>
              <a:t>3</a:t>
            </a:r>
            <a:r>
              <a:rPr lang="ko-KR" altLang="en-US" sz="1200" dirty="0"/>
              <a:t>가지 행렬변환하고</a:t>
            </a:r>
            <a:r>
              <a:rPr lang="en-US" altLang="ko-KR" sz="1200" dirty="0"/>
              <a:t>, </a:t>
            </a:r>
            <a:r>
              <a:rPr lang="ko-KR" altLang="en-US" sz="1200" dirty="0"/>
              <a:t>정점의  </a:t>
            </a:r>
            <a:r>
              <a:rPr lang="en-US" altLang="ko-KR" sz="1200" dirty="0" err="1"/>
              <a:t>uv</a:t>
            </a:r>
            <a:r>
              <a:rPr lang="ko-KR" altLang="en-US" sz="1200" dirty="0"/>
              <a:t>를 변환하여 반환합니다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 err="1"/>
              <a:t>텍스쳐</a:t>
            </a:r>
            <a:r>
              <a:rPr lang="ko-KR" altLang="en-US" sz="1200" dirty="0"/>
              <a:t> 행렬 </a:t>
            </a:r>
            <a:r>
              <a:rPr lang="en-US" altLang="ko-KR" sz="1200" dirty="0"/>
              <a:t>3x3 </a:t>
            </a:r>
            <a:r>
              <a:rPr lang="ko-KR" altLang="en-US" sz="1200" dirty="0"/>
              <a:t>값을 시간에 따라 일정한 크기만큼 </a:t>
            </a:r>
            <a:r>
              <a:rPr lang="ko-KR" altLang="en-US" sz="1200" dirty="0" err="1"/>
              <a:t>다음위치를</a:t>
            </a:r>
            <a:r>
              <a:rPr lang="ko-KR" altLang="en-US" sz="1200" dirty="0"/>
              <a:t> 렌더링하며 애니메이션을 진행합니다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773595" y="4288768"/>
            <a:ext cx="7010399" cy="120032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Texture::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AnimateRowColumn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fTime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m_xmf4x4Texture = Matrix4x4::Identity();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m_xmf4x4Texture._11 = 1.0f /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  m_xmf4x4Texture._22 = 1.0f /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 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m_xmf4x4Texture._31 =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  /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  m_xmf4x4Texture._32 =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/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fTime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0.0f) {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if (++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++;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}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if 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5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14311" y="7606888"/>
            <a:ext cx="760688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그림자 </a:t>
            </a:r>
            <a:r>
              <a:rPr lang="ko-KR" altLang="en-US" sz="1100" dirty="0" err="1"/>
              <a:t>맵에</a:t>
            </a:r>
            <a:r>
              <a:rPr lang="ko-KR" altLang="en-US" sz="1100" dirty="0"/>
              <a:t> 대한 </a:t>
            </a:r>
            <a:r>
              <a:rPr lang="en-US" altLang="ko-KR" sz="1100" dirty="0"/>
              <a:t>HLSL </a:t>
            </a:r>
            <a:r>
              <a:rPr lang="ko-KR" altLang="en-US" sz="1100" dirty="0"/>
              <a:t>코드입니다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Albedo </a:t>
            </a:r>
            <a:r>
              <a:rPr lang="ko-KR" altLang="en-US" sz="1100" dirty="0"/>
              <a:t>와 </a:t>
            </a:r>
            <a:r>
              <a:rPr lang="en-US" altLang="ko-KR" sz="1100" dirty="0"/>
              <a:t>Normal Map</a:t>
            </a:r>
            <a:r>
              <a:rPr lang="ko-KR" altLang="en-US" sz="1100" dirty="0"/>
              <a:t>을 합치게 되면</a:t>
            </a:r>
            <a:r>
              <a:rPr lang="en-US" altLang="ko-KR" sz="1100" dirty="0"/>
              <a:t>, </a:t>
            </a:r>
            <a:r>
              <a:rPr lang="ko-KR" altLang="en-US" sz="1100" dirty="0"/>
              <a:t>색상의 밝기가 구분되기에 입체적인 느낌을 표현하게 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해당 객체의 재질의 </a:t>
            </a:r>
            <a:r>
              <a:rPr lang="en-US" altLang="ko-KR" sz="1100" dirty="0"/>
              <a:t>Normal </a:t>
            </a:r>
            <a:r>
              <a:rPr lang="ko-KR" altLang="en-US" sz="1100" dirty="0"/>
              <a:t>값을 </a:t>
            </a:r>
            <a:r>
              <a:rPr lang="en-US" altLang="ko-KR" sz="1100" dirty="0"/>
              <a:t>TBN </a:t>
            </a:r>
            <a:r>
              <a:rPr lang="ko-KR" altLang="en-US" sz="1100" dirty="0"/>
              <a:t>연산하여 </a:t>
            </a:r>
            <a:r>
              <a:rPr lang="en-US" altLang="ko-KR" sz="1100" dirty="0"/>
              <a:t>Lighting </a:t>
            </a:r>
            <a:r>
              <a:rPr lang="ko-KR" altLang="en-US" sz="1100" dirty="0"/>
              <a:t>함수의 </a:t>
            </a:r>
            <a:r>
              <a:rPr lang="en-US" altLang="ko-KR" sz="1100" dirty="0"/>
              <a:t>Normal </a:t>
            </a:r>
            <a:r>
              <a:rPr lang="ko-KR" altLang="en-US" sz="1100" dirty="0"/>
              <a:t>인자에 적용합니다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최종 색상은 </a:t>
            </a:r>
            <a:r>
              <a:rPr lang="en-US" altLang="ko-KR" sz="1100" dirty="0"/>
              <a:t>Albedo </a:t>
            </a:r>
            <a:r>
              <a:rPr lang="ko-KR" altLang="en-US" sz="1100" dirty="0"/>
              <a:t>정보를 가진 색상과 조명의 값을 보간 하여 최종 색상을 반환합니다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52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331428" cy="10544762"/>
            <a:chOff x="-45714" y="-121905"/>
            <a:chExt cx="18422857" cy="10634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348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2381" y="5587048"/>
            <a:ext cx="7436190" cy="35714"/>
            <a:chOff x="3672381" y="5587048"/>
            <a:chExt cx="74361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2381" y="5587048"/>
              <a:ext cx="7436190" cy="3571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264827" y="3903760"/>
            <a:ext cx="8610600" cy="3600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Void </a:t>
            </a:r>
            <a:r>
              <a:rPr lang="en-US" altLang="ko-KR" sz="1200" dirty="0" err="1"/>
              <a:t>GameObjectMgr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ShdowRender</a:t>
            </a:r>
            <a:r>
              <a:rPr lang="en-US" altLang="ko-KR" sz="1200" dirty="0"/>
              <a:t>(ID3D12GraphicsCommandList* pd3dCommandList, </a:t>
            </a:r>
            <a:r>
              <a:rPr lang="en-US" altLang="ko-KR" sz="1200" dirty="0" err="1"/>
              <a:t>CCamera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pCamera</a:t>
            </a:r>
            <a:r>
              <a:rPr lang="en-US" altLang="ko-KR" sz="1200" dirty="0"/>
              <a:t>, bool </a:t>
            </a:r>
            <a:r>
              <a:rPr lang="en-US" altLang="ko-KR" sz="1200" dirty="0" err="1"/>
              <a:t>bPreRender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ShaderMgr</a:t>
            </a:r>
            <a:r>
              <a:rPr lang="en-US" altLang="ko-KR" sz="1200" dirty="0"/>
              <a:t>* 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…</a:t>
            </a:r>
          </a:p>
          <a:p>
            <a:r>
              <a:rPr lang="en-US" altLang="ko-KR" sz="1200" dirty="0"/>
              <a:t>     if(</a:t>
            </a:r>
            <a:r>
              <a:rPr lang="en-US" altLang="ko-KR" sz="1200" dirty="0" err="1"/>
              <a:t>m_pMesh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        if(</a:t>
            </a:r>
            <a:r>
              <a:rPr lang="en-US" altLang="ko-KR" sz="1200" dirty="0" err="1"/>
              <a:t>m_nMaterials</a:t>
            </a:r>
            <a:r>
              <a:rPr lang="en-US" altLang="ko-KR" sz="1200" dirty="0"/>
              <a:t>&gt;0) { </a:t>
            </a:r>
          </a:p>
          <a:p>
            <a:r>
              <a:rPr lang="en-US" altLang="ko-KR" sz="1200" dirty="0"/>
              <a:t>           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=0;i&lt;</a:t>
            </a:r>
            <a:r>
              <a:rPr lang="en-US" altLang="ko-KR" sz="1200" dirty="0" err="1"/>
              <a:t>m_nMaterials;i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             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]) {</a:t>
            </a:r>
          </a:p>
          <a:p>
            <a:r>
              <a:rPr lang="en-US" altLang="ko-KR" sz="1200" dirty="0"/>
              <a:t>               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-&gt;Render(pd3dCommandList, pCamera,0,false);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-&gt;</a:t>
            </a:r>
            <a:r>
              <a:rPr lang="en-US" altLang="ko-KR" sz="1200" b="1" dirty="0" err="1">
                <a:solidFill>
                  <a:schemeClr val="accent1"/>
                </a:solidFill>
              </a:rPr>
              <a:t>SetPipelineState</a:t>
            </a:r>
            <a:r>
              <a:rPr lang="en-US" altLang="ko-KR" sz="1200" b="1" dirty="0">
                <a:solidFill>
                  <a:schemeClr val="accent1"/>
                </a:solidFill>
              </a:rPr>
              <a:t>(pd3dCommandList,0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  …</a:t>
            </a:r>
          </a:p>
          <a:p>
            <a:r>
              <a:rPr lang="en-US" altLang="ko-KR" sz="1200" dirty="0"/>
              <a:t>	 }</a:t>
            </a:r>
          </a:p>
          <a:p>
            <a:r>
              <a:rPr lang="en-US" altLang="ko-KR" sz="1200" dirty="0"/>
              <a:t>	…</a:t>
            </a:r>
          </a:p>
          <a:p>
            <a:r>
              <a:rPr lang="en-US" altLang="ko-KR" sz="1200" dirty="0"/>
              <a:t>                         }</a:t>
            </a:r>
          </a:p>
          <a:p>
            <a:r>
              <a:rPr lang="en-US" altLang="ko-KR" sz="1200" dirty="0"/>
              <a:t>                       …</a:t>
            </a:r>
          </a:p>
          <a:p>
            <a:r>
              <a:rPr lang="en-US" altLang="ko-KR" sz="1200" dirty="0"/>
              <a:t>                      }</a:t>
            </a:r>
          </a:p>
          <a:p>
            <a:r>
              <a:rPr lang="en-US" altLang="ko-KR" sz="1200" dirty="0"/>
              <a:t>                   …</a:t>
            </a:r>
          </a:p>
          <a:p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779427" y="3511571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ShadowRender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183843" y="8003239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그림자 대상에 포함되는 객체들은 </a:t>
            </a:r>
            <a:r>
              <a:rPr lang="en-US" altLang="ko-KR" dirty="0" err="1"/>
              <a:t>ShadowRender</a:t>
            </a:r>
            <a:r>
              <a:rPr lang="en-US" altLang="ko-KR" dirty="0"/>
              <a:t> </a:t>
            </a:r>
            <a:r>
              <a:rPr lang="ko-KR" altLang="en-US" dirty="0"/>
              <a:t>함수를 이용하여 렌더링 </a:t>
            </a:r>
            <a:r>
              <a:rPr lang="ko-KR" altLang="en-US" dirty="0" err="1"/>
              <a:t>하게되고</a:t>
            </a:r>
            <a:r>
              <a:rPr lang="en-US" altLang="ko-KR" dirty="0"/>
              <a:t>, </a:t>
            </a:r>
            <a:r>
              <a:rPr lang="ko-KR" altLang="en-US" dirty="0"/>
              <a:t>파이프라인 상태를 매프레임마다 업데이트 해준다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14" name="구부러진 연결선 13"/>
          <p:cNvCxnSpPr>
            <a:stCxn id="20" idx="0"/>
          </p:cNvCxnSpPr>
          <p:nvPr/>
        </p:nvCxnSpPr>
        <p:spPr>
          <a:xfrm rot="16200000" flipV="1">
            <a:off x="11092644" y="6440971"/>
            <a:ext cx="1975824" cy="11487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257096" y="5981700"/>
            <a:ext cx="3093714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24056" y="3880903"/>
            <a:ext cx="6156450" cy="313932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그림자를 구현할 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많은 어려움을 겪었습니다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구현이 마무리된 상황에서 느낀 점은 이론적인 지식이 부족한 상태로 구현을 이어 나아갔던 것이 문제였습니다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구현이 안되었던 큰 문제점들 중 하나는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매핑과 그림자 매핑을 하나의 파이프라인 상태에서 렌더링 할 때 마다 다르게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하는 과정을 신경 쓰지 않아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사소하지만 중요한 부분을 생각 못했던 점이였습니다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렌더링이 진행될 때 해당 객체가 그림자가 적용되는지에 대한 유무를 판단하여 파이프라인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해주었습니다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4888" y="1922605"/>
            <a:ext cx="2811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SetPipelineState</a:t>
            </a:r>
            <a:r>
              <a:rPr lang="en-US" altLang="ko-KR" dirty="0"/>
              <a:t>()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05531" y="2291937"/>
            <a:ext cx="856989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ShaderMgr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(ID3D12GraphicsCommandList* pd3dCommandList,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if(m_pp3dPipelineStates) pd3dCommandList-&gt;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(m_pp3dPipelineStates[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nPipelineStates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])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5281" y="1014474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0"/>
            <a:chExt cx="18422857" cy="1054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0"/>
              <a:ext cx="18422857" cy="1054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000" y="14097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9758" y="2460877"/>
            <a:ext cx="9367642" cy="5955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VS_SHADOW_MAP_OUTPUT </a:t>
            </a:r>
            <a:r>
              <a:rPr lang="en-US" altLang="ko-KR" sz="11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VSShadowMap</a:t>
            </a:r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(VS_LIGHTING_INPUT input)</a:t>
            </a:r>
          </a:p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VS_SHADOW_MAP_OUTPUT output = (VS_SHADOW_MAP_OUTPUT)0;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float4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(float4) 0.0f;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if (!</a:t>
            </a:r>
            <a:r>
              <a:rPr lang="en-US" altLang="ko-KR" sz="12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gbBoneShader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positionW.xyz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output.normalW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output.bitangentW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input.bitangent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   } // if end</a:t>
            </a:r>
          </a:p>
          <a:p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if (</a:t>
            </a:r>
            <a:r>
              <a:rPr lang="en-US" altLang="ko-KR" sz="12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gbBoneShader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float4x4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(float4x4) 0.0f;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for 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MAX_VERTEX_INFLUENCES;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input.weights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*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gpmtxBoneOffsets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input.indices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]],	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gpmtxBoneTransforms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input.indices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]]); }  //for end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positionW.xyz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output.normalW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output.bitangentW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input.bitangent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 } // if end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 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for 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MAX_LIGHTS;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if 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gcbToLightSpaces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].f4Position.w != 0.0f)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output.uvs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gcbToLightSpaces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mtxToTexture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}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return(output);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82400" y="2106390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HLSL : </a:t>
            </a:r>
            <a:r>
              <a:rPr lang="en-US" altLang="ko-KR" dirty="0" err="1"/>
              <a:t>VSShadowMap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97123" y="7859875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리깅</a:t>
            </a:r>
            <a:r>
              <a:rPr lang="ko-KR" altLang="en-US" dirty="0"/>
              <a:t> 동작을 하는 객체에 대한 그림자처리는</a:t>
            </a:r>
            <a:r>
              <a:rPr lang="en-US" altLang="ko-KR" dirty="0"/>
              <a:t>, </a:t>
            </a:r>
            <a:r>
              <a:rPr lang="ko-KR" altLang="en-US" dirty="0"/>
              <a:t>애니메이션 여부에 따라 동적 그림자를 적용하도록 </a:t>
            </a:r>
            <a:r>
              <a:rPr lang="en-US" altLang="ko-KR" dirty="0"/>
              <a:t>bool </a:t>
            </a:r>
            <a:r>
              <a:rPr lang="ko-KR" altLang="en-US" dirty="0"/>
              <a:t>값을 상수 버퍼로 넘겨주어</a:t>
            </a:r>
            <a:endParaRPr lang="en-US" altLang="ko-KR" dirty="0"/>
          </a:p>
          <a:p>
            <a:pPr algn="ctr"/>
            <a:r>
              <a:rPr lang="ko-KR" altLang="en-US" dirty="0"/>
              <a:t>구분 지어준다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9114885" y="5057937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139630" y="3390902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 flipV="1">
            <a:off x="6894663" y="5064762"/>
            <a:ext cx="2712782" cy="2303899"/>
          </a:xfrm>
          <a:prstGeom prst="curvedConnector3">
            <a:avLst>
              <a:gd name="adj1" fmla="val 99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/>
          <p:nvPr/>
        </p:nvCxnSpPr>
        <p:spPr>
          <a:xfrm rot="5400000" flipH="1" flipV="1">
            <a:off x="6017711" y="4270141"/>
            <a:ext cx="4468973" cy="2710495"/>
          </a:xfrm>
          <a:prstGeom prst="curvedConnector3">
            <a:avLst>
              <a:gd name="adj1" fmla="val 70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77154" y="2994834"/>
            <a:ext cx="6156450" cy="409342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건물이나 장애물에는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그림자가 나왔지만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컨트롤러가 적용된 객체에는 바닥에 동적으로 그림자가 나오지 않았습니다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부분에서 문제점은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Bone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행렬을 사용하는 객체는 정점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셰이더에서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기존의 그림자 대상에 포함되는 객체들과 다르게 연산하고 있었던 문제점 이였습니다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모델을 불러오는 과정에서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bool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값으로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빌드되는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객체가 애니메이션 정보를 가지고있는지 판단하고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상수 버퍼로 전달하여 그 여부에 따라 정점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셰이더를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다르게 연산 시켜주었습니다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</TotalTime>
  <Words>5225</Words>
  <Application>Microsoft Office PowerPoint</Application>
  <PresentationFormat>사용자 지정</PresentationFormat>
  <Paragraphs>575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HY중고딕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 Nai Hoon</cp:lastModifiedBy>
  <cp:revision>86</cp:revision>
  <dcterms:created xsi:type="dcterms:W3CDTF">2023-08-27T19:13:24Z</dcterms:created>
  <dcterms:modified xsi:type="dcterms:W3CDTF">2023-09-18T10:06:55Z</dcterms:modified>
</cp:coreProperties>
</file>